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0"/>
  </p:notesMasterIdLst>
  <p:sldIdLst>
    <p:sldId id="256" r:id="rId2"/>
    <p:sldId id="259" r:id="rId3"/>
    <p:sldId id="257" r:id="rId4"/>
    <p:sldId id="258" r:id="rId5"/>
    <p:sldId id="260" r:id="rId6"/>
    <p:sldId id="261" r:id="rId7"/>
    <p:sldId id="262" r:id="rId8"/>
    <p:sldId id="263" r:id="rId9"/>
    <p:sldId id="323" r:id="rId10"/>
    <p:sldId id="322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32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320" r:id="rId40"/>
    <p:sldId id="291" r:id="rId41"/>
    <p:sldId id="292" r:id="rId42"/>
    <p:sldId id="293" r:id="rId43"/>
    <p:sldId id="294" r:id="rId44"/>
    <p:sldId id="319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18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335" autoAdjust="0"/>
    <p:restoredTop sz="94660"/>
  </p:normalViewPr>
  <p:slideViewPr>
    <p:cSldViewPr snapToGrid="0">
      <p:cViewPr varScale="1">
        <p:scale>
          <a:sx n="70" d="100"/>
          <a:sy n="70" d="100"/>
        </p:scale>
        <p:origin x="522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CBEA0E-CCA4-49BD-AFC7-B3C1330D6D4C}" type="datetimeFigureOut">
              <a:rPr lang="en-US" smtClean="0"/>
              <a:t>8/4/2021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3C4BC7-F0EC-41F1-8DFD-0651CB51EB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3970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3C4BC7-F0EC-41F1-8DFD-0651CB51EBD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0314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3C4BC7-F0EC-41F1-8DFD-0651CB51EBD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0573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3C4BC7-F0EC-41F1-8DFD-0651CB51EBDB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522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43C4BC7-F0EC-41F1-8DFD-0651CB51EBD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039375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43C4BC7-F0EC-41F1-8DFD-0651CB51EBD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174005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3C4BC7-F0EC-41F1-8DFD-0651CB51EBDB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828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30BFC-DF11-47F5-84B6-212BC0AA68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99CF316-FF80-4297-BDD7-2B0F2DBFCD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977837-7B9A-4FCC-ACDF-9032E784DD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32002-57EF-4FE7-B896-13BC19A5601D}" type="datetimeFigureOut">
              <a:rPr lang="en-US" smtClean="0"/>
              <a:t>8/4/2021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418E48-2E0C-47A2-8A67-1B6BAB692E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1ED1FE-05C5-42A7-AB80-2F9D3008C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D044E-3A34-414E-81B4-719C98C61D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4302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A5518A-37EA-4E1C-8CFA-048A7B998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BCA3F2-148F-41EC-A052-B0A3BE29A3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F31598-0B47-4E44-8778-E225549AF6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32002-57EF-4FE7-B896-13BC19A5601D}" type="datetimeFigureOut">
              <a:rPr lang="en-US" smtClean="0"/>
              <a:t>8/4/2021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46B011-F302-41D5-A3CE-606F20C3B2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B592A2-B5D7-47C6-B257-272E9E1BBE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D044E-3A34-414E-81B4-719C98C61D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6680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3BF4AB-C135-47D3-A70D-48C6A4CE66E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A89A5C0-0D6A-41B7-A5D2-37F76E1F11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C7C4A7-F87B-434B-9566-A8F5D1163B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32002-57EF-4FE7-B896-13BC19A5601D}" type="datetimeFigureOut">
              <a:rPr lang="en-US" smtClean="0"/>
              <a:t>8/4/2021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B21DF2-DD1A-4F10-8B18-F4FAD6399E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9E2FBC-9CFD-45B2-8E73-5849B9404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D044E-3A34-414E-81B4-719C98C61D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9893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7008AE-5485-4EE1-9C76-F4964533B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93A0C1-277A-44DC-B8B1-00E89BF443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0B7E48-6DA7-474C-A9E2-FE8EB36D9D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32002-57EF-4FE7-B896-13BC19A5601D}" type="datetimeFigureOut">
              <a:rPr lang="en-US" smtClean="0"/>
              <a:t>8/4/2021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723AB1-D30F-426F-B565-E1AE00153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8DF33A-16A5-47A5-BC19-9210604F33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D044E-3A34-414E-81B4-719C98C61D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2427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40E07E-A1C2-434D-A04D-0B3D7C23E2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F0D5DD-80AF-4DC8-8C02-67491193D6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1459C9-E73B-423B-9B88-960397C50F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32002-57EF-4FE7-B896-13BC19A5601D}" type="datetimeFigureOut">
              <a:rPr lang="en-US" smtClean="0"/>
              <a:t>8/4/2021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F84DD6-1CD0-4824-9A57-950D1D651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0F49A-8D58-44DE-A3AA-EE3B42827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D044E-3A34-414E-81B4-719C98C61D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2119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C4D30-BD4C-42C0-AF66-0150BC622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53CBF0-F0BC-41C6-8C91-F2EB8F8CEF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562A4C-AE8A-4E02-ADDC-E9FF585279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7E0618-8DB2-4608-B8DE-FF5B765DBD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32002-57EF-4FE7-B896-13BC19A5601D}" type="datetimeFigureOut">
              <a:rPr lang="en-US" smtClean="0"/>
              <a:t>8/4/2021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E68764-B310-4EA6-9865-9B976C6919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7BA9F8-F467-48B1-BE5D-B60F5FC7FA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D044E-3A34-414E-81B4-719C98C61D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3373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79B6C1-2FCC-4305-B7DB-471E75EB6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45CD38-5ABB-4C4C-BAC8-B4C1759BD7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9A4796-3824-43CE-92A6-3607445E3F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380F1C-BF18-425A-91F8-7232D49DF67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DAE056F-14F9-426E-92F5-0F20B554E47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FE035D2-A260-4BFE-9C6C-C5CA2B32DB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32002-57EF-4FE7-B896-13BC19A5601D}" type="datetimeFigureOut">
              <a:rPr lang="en-US" smtClean="0"/>
              <a:t>8/4/2021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BC7C6D-D2D4-4431-970A-5DB807D0C9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15D36C1-265B-4F88-A0EF-9C718EB29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D044E-3A34-414E-81B4-719C98C61D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7571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A1CD0F-B6E5-411C-8105-F9AFEC332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225569C-1E7F-4A02-96AD-F5380C3C54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32002-57EF-4FE7-B896-13BC19A5601D}" type="datetimeFigureOut">
              <a:rPr lang="en-US" smtClean="0"/>
              <a:t>8/4/2021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313F41-7871-4329-823A-B69AE8C990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0E71AA-1529-425A-AA0D-82AA5D4B3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D044E-3A34-414E-81B4-719C98C61D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1030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5384806-5252-415D-8619-5486D7A5D7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32002-57EF-4FE7-B896-13BC19A5601D}" type="datetimeFigureOut">
              <a:rPr lang="en-US" smtClean="0"/>
              <a:t>8/4/2021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55FA77E-984C-4BAB-9F55-A747CD17E4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552889-866B-406F-9C13-DAAF10E458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D044E-3A34-414E-81B4-719C98C61D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3171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6132D-7326-491A-AB9F-A58E72BC48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A01D37-DEF2-471C-BFB6-108A59DB68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E7532C-3D7A-4780-B294-39A40BED56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7BD3ED-7EC9-47C3-B349-A0F06C2B7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32002-57EF-4FE7-B896-13BC19A5601D}" type="datetimeFigureOut">
              <a:rPr lang="en-US" smtClean="0"/>
              <a:t>8/4/2021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A0629A-91E0-4550-B25F-750BECABA8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8AA734-B2BD-48FC-9058-49491276D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D044E-3A34-414E-81B4-719C98C61D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9799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D021B-37B6-4336-AF5E-D73D4F5C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23743BC-CECB-4D12-89F2-00F89BE4013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37C324-6941-45A2-8C9D-E39DB0351D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7796BB-FE66-4454-A57F-980AE8F62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32002-57EF-4FE7-B896-13BC19A5601D}" type="datetimeFigureOut">
              <a:rPr lang="en-US" smtClean="0"/>
              <a:t>8/4/2021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916EC4-EFFD-47D7-9CBC-5AF520A908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7F2517-93A4-43B3-8D44-779624A902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D044E-3A34-414E-81B4-719C98C61D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8538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BD01F84-6307-47E9-8456-BAF446FFC9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6B42FB-69B7-4E54-913E-626E273A26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EAC52F-B88C-4BCA-A088-5EA5BD09E40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332002-57EF-4FE7-B896-13BC19A5601D}" type="datetimeFigureOut">
              <a:rPr lang="en-US" smtClean="0"/>
              <a:t>8/4/2021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CC6056-3DD9-4633-AC6F-DE708E7F24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B208B5-13E5-4131-9524-48D72F2BC2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4D044E-3A34-414E-81B4-719C98C61D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7478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kbvis.com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hyperlink" Target="http://kbvis.com/" TargetMode="External"/><Relationship Id="rId7" Type="http://schemas.openxmlformats.org/officeDocument/2006/relationships/image" Target="../media/image7.gif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" Type="http://schemas.openxmlformats.org/officeDocument/2006/relationships/image" Target="../media/image4.png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4" Type="http://schemas.openxmlformats.org/officeDocument/2006/relationships/image" Target="../media/image3.jp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ithub.com/kbvis3d/toshiba-cuda-2021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docs/CUDA_C_Best_Practices_Guide.pdf" TargetMode="External"/><Relationship Id="rId3" Type="http://schemas.openxmlformats.org/officeDocument/2006/relationships/hyperlink" Target="https://developer.nvidia.com/cuda-toolkit" TargetMode="External"/><Relationship Id="rId7" Type="http://schemas.openxmlformats.org/officeDocument/2006/relationships/hyperlink" Target="https://docs.nvidia.com/cuda/cuda-c-best-practices-guide/index.html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hyperlink" Target="docs/CUDA_C_Programming_Guide.pdf" TargetMode="External"/><Relationship Id="rId5" Type="http://schemas.openxmlformats.org/officeDocument/2006/relationships/hyperlink" Target="https://docs.nvidia.com/cuda/cuda-c-programming-guide/index.html" TargetMode="External"/><Relationship Id="rId10" Type="http://schemas.openxmlformats.org/officeDocument/2006/relationships/hyperlink" Target="https://courses.nvidia.com/courses/course-v1:DLI+C-AC-01+V1/about" TargetMode="External"/><Relationship Id="rId4" Type="http://schemas.openxmlformats.org/officeDocument/2006/relationships/hyperlink" Target="https://developer.nvidia.com/cuda-downloads" TargetMode="External"/><Relationship Id="rId9" Type="http://schemas.openxmlformats.org/officeDocument/2006/relationships/hyperlink" Target="https://developer.nvidia.com/accelerated-computing-training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1000"/>
            <a:lum/>
          </a:blip>
          <a:srcRect/>
          <a:stretch>
            <a:fillRect l="-3000" t="-51000" r="-27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D2D8C-6D6A-4205-B509-604D68C144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744931"/>
            <a:ext cx="9144000" cy="2387600"/>
          </a:xfrm>
        </p:spPr>
        <p:txBody>
          <a:bodyPr>
            <a:normAutofit fontScale="90000"/>
          </a:bodyPr>
          <a:lstStyle/>
          <a:p>
            <a:br>
              <a:rPr lang="en-US" b="1" dirty="0"/>
            </a:br>
            <a:br>
              <a:rPr lang="en-US" b="1" dirty="0"/>
            </a:br>
            <a:r>
              <a:rPr lang="en-US" b="1" dirty="0"/>
              <a:t>Introduction to </a:t>
            </a:r>
            <a:br>
              <a:rPr lang="en-US" b="1" dirty="0"/>
            </a:br>
            <a:r>
              <a:rPr lang="en-US" b="1" dirty="0"/>
              <a:t>Accelerated Computing using</a:t>
            </a:r>
            <a:br>
              <a:rPr lang="en-US" b="1" dirty="0"/>
            </a:br>
            <a:r>
              <a:rPr lang="en-US" b="1" dirty="0"/>
              <a:t>CUDA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E10868B-AB32-466D-8F30-0C85F12869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14884"/>
            <a:ext cx="9144000" cy="2387600"/>
          </a:xfrm>
        </p:spPr>
        <p:txBody>
          <a:bodyPr>
            <a:normAutofit fontScale="77500" lnSpcReduction="20000"/>
          </a:bodyPr>
          <a:lstStyle/>
          <a:p>
            <a:endParaRPr lang="en-US" b="1" dirty="0"/>
          </a:p>
          <a:p>
            <a:r>
              <a:rPr lang="en-US" b="1" dirty="0"/>
              <a:t>2021.08.04</a:t>
            </a:r>
          </a:p>
          <a:p>
            <a:endParaRPr lang="en-US" b="1" dirty="0"/>
          </a:p>
          <a:p>
            <a:r>
              <a:rPr lang="en-US" sz="3400" b="1" dirty="0"/>
              <a:t>Karthik Bala</a:t>
            </a:r>
          </a:p>
          <a:p>
            <a:r>
              <a:rPr lang="en-US" b="1" dirty="0"/>
              <a:t>KBVIS Software Pty. Ltd., Brisbane, Australia</a:t>
            </a:r>
          </a:p>
          <a:p>
            <a:r>
              <a:rPr lang="en-US" b="1" dirty="0">
                <a:hlinkClick r:id="rId3"/>
              </a:rPr>
              <a:t>http://kbvis.com</a:t>
            </a:r>
            <a:endParaRPr lang="en-US" b="1" dirty="0"/>
          </a:p>
          <a:p>
            <a:r>
              <a:rPr lang="en-US" b="1" dirty="0"/>
              <a:t>3d@kbvis.com</a:t>
            </a: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5A880D5E-BA18-4CBA-B629-319CCD1DEF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06738" y="252216"/>
            <a:ext cx="1586992" cy="1492715"/>
          </a:xfrm>
          <a:prstGeom prst="rect">
            <a:avLst/>
          </a:prstGeom>
        </p:spPr>
      </p:pic>
      <p:pic>
        <p:nvPicPr>
          <p:cNvPr id="7" name="Picture 6" descr="A picture containing bubble chart&#10;&#10;Description automatically generated">
            <a:extLst>
              <a:ext uri="{FF2B5EF4-FFF2-40B4-BE49-F238E27FC236}">
                <a16:creationId xmlns:a16="http://schemas.microsoft.com/office/drawing/2014/main" id="{54E4E450-1660-4287-8493-84130E5F580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908" y="5097295"/>
            <a:ext cx="2518183" cy="1365844"/>
          </a:xfrm>
          <a:prstGeom prst="rect">
            <a:avLst/>
          </a:prstGeom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521C5D5-E46B-4C4F-831D-7818BD4B19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For internal circulation only; contains copyrighted material.</a:t>
            </a:r>
          </a:p>
        </p:txBody>
      </p:sp>
    </p:spTree>
    <p:extLst>
      <p:ext uri="{BB962C8B-B14F-4D97-AF65-F5344CB8AC3E}">
        <p14:creationId xmlns:p14="http://schemas.microsoft.com/office/powerpoint/2010/main" val="32350795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electronics, circuit&#10;&#10;Description automatically generated">
            <a:extLst>
              <a:ext uri="{FF2B5EF4-FFF2-40B4-BE49-F238E27FC236}">
                <a16:creationId xmlns:a16="http://schemas.microsoft.com/office/drawing/2014/main" id="{F7DDD51B-8FC2-4614-9E07-CB66D8E7C0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25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2563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" name="Picture 6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51D14503-0030-480A-81D2-CD62EA76ED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6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4556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AA241BE7-FA98-4C09-8A28-CDCCE08BDF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" b="2158"/>
          <a:stretch/>
        </p:blipFill>
        <p:spPr>
          <a:xfrm>
            <a:off x="321733" y="321733"/>
            <a:ext cx="11548534" cy="621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6111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060AF35D-47D4-49BA-9B06-BA07EB54C0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" b="1712"/>
          <a:stretch/>
        </p:blipFill>
        <p:spPr>
          <a:xfrm>
            <a:off x="321733" y="321733"/>
            <a:ext cx="11548534" cy="621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7401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BDDDD26D-B9CF-4F34-981E-9E3E9DEAB4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" b="1712"/>
          <a:stretch/>
        </p:blipFill>
        <p:spPr>
          <a:xfrm>
            <a:off x="321733" y="321733"/>
            <a:ext cx="11548534" cy="621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6497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C9EB593B-3DED-464A-A2AD-EBAABBAA96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" b="806"/>
          <a:stretch/>
        </p:blipFill>
        <p:spPr>
          <a:xfrm>
            <a:off x="321733" y="321733"/>
            <a:ext cx="11548534" cy="621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6768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0BBC65EC-EC98-43D2-BFE9-1C8167AB4F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" b="806"/>
          <a:stretch/>
        </p:blipFill>
        <p:spPr>
          <a:xfrm>
            <a:off x="321733" y="321733"/>
            <a:ext cx="11548534" cy="621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1225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FF591812-26CD-4523-8A4F-98DFC01B63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" b="2158"/>
          <a:stretch/>
        </p:blipFill>
        <p:spPr>
          <a:xfrm>
            <a:off x="321733" y="321733"/>
            <a:ext cx="11548534" cy="621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480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E79C6735-48D1-41C4-8FBB-B2A87526DD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" b="806"/>
          <a:stretch/>
        </p:blipFill>
        <p:spPr>
          <a:xfrm>
            <a:off x="321733" y="321733"/>
            <a:ext cx="11548534" cy="621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4808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88B90786-FA4F-48E8-B529-7032BE53EB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" r="-1" b="757"/>
          <a:stretch/>
        </p:blipFill>
        <p:spPr>
          <a:xfrm>
            <a:off x="321733" y="321733"/>
            <a:ext cx="11548534" cy="621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3497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EB38F-60BD-44D2-AB88-244A4B51C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81858"/>
            <a:ext cx="3451698" cy="1094024"/>
          </a:xfrm>
        </p:spPr>
        <p:txBody>
          <a:bodyPr/>
          <a:lstStyle/>
          <a:p>
            <a:r>
              <a:rPr lang="en-US" b="1" dirty="0"/>
              <a:t>About KBVIS</a:t>
            </a:r>
          </a:p>
        </p:txBody>
      </p:sp>
      <p:pic>
        <p:nvPicPr>
          <p:cNvPr id="5" name="Content Placeholder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FE3C64C1-5BD5-4E11-8DE9-50C5A5CD72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545" y="2161131"/>
            <a:ext cx="7506508" cy="4215011"/>
          </a:xfrm>
        </p:spPr>
      </p:pic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DDF50FB8-1BC8-4E49-9355-72E1527FC1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3863" y="201366"/>
            <a:ext cx="2904274" cy="157525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D1F5DDA-75F8-4B01-ACBC-F4C526F2A61D}"/>
              </a:ext>
            </a:extLst>
          </p:cNvPr>
          <p:cNvSpPr txBox="1"/>
          <p:nvPr/>
        </p:nvSpPr>
        <p:spPr>
          <a:xfrm>
            <a:off x="9659566" y="1575882"/>
            <a:ext cx="23930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Clients</a:t>
            </a:r>
          </a:p>
        </p:txBody>
      </p:sp>
      <p:pic>
        <p:nvPicPr>
          <p:cNvPr id="10" name="Picture 9" descr="Logo, company name&#10;&#10;Description automatically generated">
            <a:extLst>
              <a:ext uri="{FF2B5EF4-FFF2-40B4-BE49-F238E27FC236}">
                <a16:creationId xmlns:a16="http://schemas.microsoft.com/office/drawing/2014/main" id="{908C404B-F458-4943-80F8-F991CD1037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50609" y="2131944"/>
            <a:ext cx="1619250" cy="1038225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DD260B7B-7960-438F-BB68-20B2BC0D8D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239" b="21675"/>
          <a:stretch/>
        </p:blipFill>
        <p:spPr bwMode="auto">
          <a:xfrm>
            <a:off x="8550610" y="3357080"/>
            <a:ext cx="1473132" cy="515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Oriental Software">
            <a:extLst>
              <a:ext uri="{FF2B5EF4-FFF2-40B4-BE49-F238E27FC236}">
                <a16:creationId xmlns:a16="http://schemas.microsoft.com/office/drawing/2014/main" id="{EE166BA6-99FF-4A4F-9063-904B62B1B4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0610" y="3981849"/>
            <a:ext cx="1708258" cy="813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Triad Software Pvt. Ltd.">
            <a:extLst>
              <a:ext uri="{FF2B5EF4-FFF2-40B4-BE49-F238E27FC236}">
                <a16:creationId xmlns:a16="http://schemas.microsoft.com/office/drawing/2014/main" id="{D1ED47E9-AD80-40C9-9CB5-BCA59FE63F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336" b="31503"/>
          <a:stretch/>
        </p:blipFill>
        <p:spPr bwMode="auto">
          <a:xfrm>
            <a:off x="8696726" y="4770859"/>
            <a:ext cx="1327015" cy="532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81634E09-C726-4442-9D93-21E53AD5938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30465" y="5471786"/>
            <a:ext cx="1460635" cy="437547"/>
          </a:xfrm>
          <a:prstGeom prst="rect">
            <a:avLst/>
          </a:prstGeom>
        </p:spPr>
      </p:pic>
      <p:pic>
        <p:nvPicPr>
          <p:cNvPr id="1032" name="Picture 8" descr="Honeywell">
            <a:extLst>
              <a:ext uri="{FF2B5EF4-FFF2-40B4-BE49-F238E27FC236}">
                <a16:creationId xmlns:a16="http://schemas.microsoft.com/office/drawing/2014/main" id="{9B61FD4C-DB94-441E-B7E3-8BB322F41F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0465" y="6156004"/>
            <a:ext cx="1491611" cy="288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AutoShape 12" descr="Deswik">
            <a:extLst>
              <a:ext uri="{FF2B5EF4-FFF2-40B4-BE49-F238E27FC236}">
                <a16:creationId xmlns:a16="http://schemas.microsoft.com/office/drawing/2014/main" id="{1388BAEE-1202-4C48-97CE-7A83E91EF0E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9" name="Picture 18" descr="A blue and white logo&#10;&#10;Description automatically generated with low confidence">
            <a:extLst>
              <a:ext uri="{FF2B5EF4-FFF2-40B4-BE49-F238E27FC236}">
                <a16:creationId xmlns:a16="http://schemas.microsoft.com/office/drawing/2014/main" id="{D01BBADF-AAC1-4D41-9403-D9E0B23FA13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175502" y="2925468"/>
            <a:ext cx="1732419" cy="561432"/>
          </a:xfrm>
          <a:prstGeom prst="rect">
            <a:avLst/>
          </a:prstGeom>
        </p:spPr>
      </p:pic>
      <p:pic>
        <p:nvPicPr>
          <p:cNvPr id="1042" name="Picture 18" descr="Reflexion">
            <a:extLst>
              <a:ext uri="{FF2B5EF4-FFF2-40B4-BE49-F238E27FC236}">
                <a16:creationId xmlns:a16="http://schemas.microsoft.com/office/drawing/2014/main" id="{B1FD882C-D6CC-4274-BB25-1C8B80E1CF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8867" y="2564038"/>
            <a:ext cx="1528079" cy="305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9EB17895-356A-4807-8FD8-11FFC4AE34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8060" y="3431537"/>
            <a:ext cx="1669861" cy="813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TeleradTech">
            <a:extLst>
              <a:ext uri="{FF2B5EF4-FFF2-40B4-BE49-F238E27FC236}">
                <a16:creationId xmlns:a16="http://schemas.microsoft.com/office/drawing/2014/main" id="{F2F7D88B-AE7C-4FE2-9496-7132F507E3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5176" y="4796948"/>
            <a:ext cx="1764916" cy="450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SPEC INDIA">
            <a:extLst>
              <a:ext uri="{FF2B5EF4-FFF2-40B4-BE49-F238E27FC236}">
                <a16:creationId xmlns:a16="http://schemas.microsoft.com/office/drawing/2014/main" id="{3D8AB82B-F5F7-4EC5-8306-10D3D31D45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7348" y="5341921"/>
            <a:ext cx="1740573" cy="522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 descr="A picture containing text, clipart, dishware&#10;&#10;Description automatically generated">
            <a:extLst>
              <a:ext uri="{FF2B5EF4-FFF2-40B4-BE49-F238E27FC236}">
                <a16:creationId xmlns:a16="http://schemas.microsoft.com/office/drawing/2014/main" id="{DD583EB9-CE22-4E17-917C-618802A00C7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408317" y="5982010"/>
            <a:ext cx="1329346" cy="553364"/>
          </a:xfrm>
          <a:prstGeom prst="rect">
            <a:avLst/>
          </a:prstGeom>
        </p:spPr>
      </p:pic>
      <p:pic>
        <p:nvPicPr>
          <p:cNvPr id="1050" name="Picture 26">
            <a:extLst>
              <a:ext uri="{FF2B5EF4-FFF2-40B4-BE49-F238E27FC236}">
                <a16:creationId xmlns:a16="http://schemas.microsoft.com/office/drawing/2014/main" id="{AFE75226-5EF3-4AD9-9AB5-DEC93FC727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63419" t="-168143" r="463419" b="218143"/>
          <a:stretch/>
        </p:blipFill>
        <p:spPr bwMode="auto">
          <a:xfrm>
            <a:off x="5529263" y="3048000"/>
            <a:ext cx="1133475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>
            <a:extLst>
              <a:ext uri="{FF2B5EF4-FFF2-40B4-BE49-F238E27FC236}">
                <a16:creationId xmlns:a16="http://schemas.microsoft.com/office/drawing/2014/main" id="{0E8DD994-2A0A-42B9-BAAE-2D54BBDE01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 bwMode="auto">
          <a:xfrm>
            <a:off x="10506252" y="4245419"/>
            <a:ext cx="1133475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97455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707D0553-BB7F-4409-94A2-21C45FC332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" b="3040"/>
          <a:stretch/>
        </p:blipFill>
        <p:spPr>
          <a:xfrm>
            <a:off x="321733" y="321733"/>
            <a:ext cx="11548534" cy="621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3265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644DA2D9-3BF3-49C4-8776-CB3D1ABBD7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" b="1712"/>
          <a:stretch/>
        </p:blipFill>
        <p:spPr>
          <a:xfrm>
            <a:off x="321733" y="321733"/>
            <a:ext cx="11548534" cy="621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1713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C408B162-D16D-4CEB-9DA7-851BC49D96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" b="806"/>
          <a:stretch/>
        </p:blipFill>
        <p:spPr>
          <a:xfrm>
            <a:off x="321733" y="321733"/>
            <a:ext cx="11548534" cy="621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7539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D0C7C42C-2E64-4156-AA3B-AEBD13D12D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" b="1712"/>
          <a:stretch/>
        </p:blipFill>
        <p:spPr>
          <a:xfrm>
            <a:off x="321733" y="321733"/>
            <a:ext cx="11548534" cy="621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7925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C1BA0663-340F-41FB-B242-9D3E1DDD14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" b="1261"/>
          <a:stretch/>
        </p:blipFill>
        <p:spPr>
          <a:xfrm>
            <a:off x="321733" y="321733"/>
            <a:ext cx="11548534" cy="621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210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39EE5061-9750-4BA6-BF3F-D2635D42D4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" b="1261"/>
          <a:stretch/>
        </p:blipFill>
        <p:spPr>
          <a:xfrm>
            <a:off x="321733" y="321733"/>
            <a:ext cx="11548534" cy="621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9710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FA579796-4DD1-40BF-9337-AD5D6A37D9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" b="2158"/>
          <a:stretch/>
        </p:blipFill>
        <p:spPr>
          <a:xfrm>
            <a:off x="321733" y="321733"/>
            <a:ext cx="11548534" cy="621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980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 with medium confidence">
            <a:extLst>
              <a:ext uri="{FF2B5EF4-FFF2-40B4-BE49-F238E27FC236}">
                <a16:creationId xmlns:a16="http://schemas.microsoft.com/office/drawing/2014/main" id="{927D56EB-ABB7-4BB6-BF67-449E22AFB7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" b="346"/>
          <a:stretch/>
        </p:blipFill>
        <p:spPr>
          <a:xfrm>
            <a:off x="321733" y="321733"/>
            <a:ext cx="11548534" cy="621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1326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8C9926C6-3104-4030-9565-3563293A3F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" b="1712"/>
          <a:stretch/>
        </p:blipFill>
        <p:spPr>
          <a:xfrm>
            <a:off x="321733" y="321733"/>
            <a:ext cx="11548534" cy="621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2256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electronics, circuit&#10;&#10;Description automatically generated">
            <a:extLst>
              <a:ext uri="{FF2B5EF4-FFF2-40B4-BE49-F238E27FC236}">
                <a16:creationId xmlns:a16="http://schemas.microsoft.com/office/drawing/2014/main" id="{F7DDD51B-8FC2-4614-9E07-CB66D8E7C0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25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0478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D38294-3D36-4098-8661-81249F4344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r>
              <a:rPr lang="en-US" b="1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147DDD-122D-44D1-92DC-7F657FBA97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31" y="2438400"/>
            <a:ext cx="6586489" cy="3785419"/>
          </a:xfrm>
        </p:spPr>
        <p:txBody>
          <a:bodyPr>
            <a:normAutofit fontScale="85000" lnSpcReduction="20000"/>
          </a:bodyPr>
          <a:lstStyle/>
          <a:p>
            <a:r>
              <a:rPr lang="en-US" sz="3300" b="1" dirty="0"/>
              <a:t>DAY 1</a:t>
            </a:r>
          </a:p>
          <a:p>
            <a:pPr lvl="1"/>
            <a:r>
              <a:rPr lang="en-US" dirty="0"/>
              <a:t>CUDA - Background, History, Motivation</a:t>
            </a:r>
          </a:p>
          <a:p>
            <a:pPr lvl="1"/>
            <a:r>
              <a:rPr lang="en-US" dirty="0"/>
              <a:t>Introduction to Massively Parallel Computing</a:t>
            </a:r>
          </a:p>
          <a:p>
            <a:pPr lvl="1"/>
            <a:r>
              <a:rPr lang="en-US" dirty="0"/>
              <a:t>Introduction to GPU-based Programming</a:t>
            </a:r>
          </a:p>
          <a:p>
            <a:pPr lvl="1"/>
            <a:r>
              <a:rPr lang="en-US" dirty="0"/>
              <a:t>CUDA Overview</a:t>
            </a:r>
          </a:p>
          <a:p>
            <a:pPr lvl="1"/>
            <a:r>
              <a:rPr lang="en-US" dirty="0"/>
              <a:t>Getting Started with CUDA</a:t>
            </a:r>
          </a:p>
          <a:p>
            <a:pPr lvl="2"/>
            <a:r>
              <a:rPr lang="en-US" sz="2400" dirty="0"/>
              <a:t>CUDA SDK, Samples (Windows) - Overview</a:t>
            </a:r>
          </a:p>
          <a:p>
            <a:pPr lvl="2"/>
            <a:r>
              <a:rPr lang="en-US" sz="2400" dirty="0"/>
              <a:t>Nvidia Courseware, VM usage, Exercises - Overview</a:t>
            </a:r>
          </a:p>
          <a:p>
            <a:pPr lvl="1"/>
            <a:r>
              <a:rPr lang="en-US" dirty="0"/>
              <a:t>Anatomy of a CUDA Program</a:t>
            </a:r>
          </a:p>
          <a:p>
            <a:pPr lvl="2"/>
            <a:r>
              <a:rPr lang="en-US" sz="2400" dirty="0"/>
              <a:t>Introduction to CUDA Syntax</a:t>
            </a:r>
          </a:p>
          <a:p>
            <a:pPr lvl="2"/>
            <a:r>
              <a:rPr lang="en-US" sz="2400" dirty="0"/>
              <a:t>“Hello World”</a:t>
            </a:r>
          </a:p>
          <a:p>
            <a:pPr lvl="2"/>
            <a:r>
              <a:rPr lang="en-US" sz="2400" dirty="0"/>
              <a:t>Vector Addition</a:t>
            </a:r>
          </a:p>
          <a:p>
            <a:endParaRPr lang="en-US" sz="2400" dirty="0"/>
          </a:p>
        </p:txBody>
      </p:sp>
      <p:pic>
        <p:nvPicPr>
          <p:cNvPr id="5" name="Picture 4" descr="CPU with binary numbers and blueprint">
            <a:extLst>
              <a:ext uri="{FF2B5EF4-FFF2-40B4-BE49-F238E27FC236}">
                <a16:creationId xmlns:a16="http://schemas.microsoft.com/office/drawing/2014/main" id="{BA5FF55C-395D-4F09-B4C7-DBBCCC4020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458" r="28520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78E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6576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03E51791-AABD-4974-B3E7-288EE2FC20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" b="2158"/>
          <a:stretch/>
        </p:blipFill>
        <p:spPr>
          <a:xfrm>
            <a:off x="321733" y="321733"/>
            <a:ext cx="11548534" cy="621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2359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91103953-CFB9-4857-A27A-FF8CF0165B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" b="2601"/>
          <a:stretch/>
        </p:blipFill>
        <p:spPr>
          <a:xfrm>
            <a:off x="321733" y="321733"/>
            <a:ext cx="11548534" cy="621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1241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14CC07DD-6B51-44A7-9A05-131B1ADFB5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" b="1261"/>
          <a:stretch/>
        </p:blipFill>
        <p:spPr>
          <a:xfrm>
            <a:off x="321733" y="321733"/>
            <a:ext cx="11548534" cy="621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9397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A177AD4F-BFD7-4007-8537-633B394B72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" b="2158"/>
          <a:stretch/>
        </p:blipFill>
        <p:spPr>
          <a:xfrm>
            <a:off x="321733" y="321733"/>
            <a:ext cx="11548534" cy="621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7500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4979378B-3D0C-4194-9DD1-67CE721EF6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" b="1712"/>
          <a:stretch/>
        </p:blipFill>
        <p:spPr>
          <a:xfrm>
            <a:off x="321733" y="321733"/>
            <a:ext cx="11548534" cy="621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8750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E36C1BB6-81D5-41D2-BFEB-ED84DDE005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" b="2158"/>
          <a:stretch/>
        </p:blipFill>
        <p:spPr>
          <a:xfrm>
            <a:off x="321733" y="321733"/>
            <a:ext cx="11548534" cy="621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307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6D7A6927-5D0F-4990-9FB3-B1B21FBAA4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" b="1712"/>
          <a:stretch/>
        </p:blipFill>
        <p:spPr>
          <a:xfrm>
            <a:off x="321733" y="321733"/>
            <a:ext cx="11548534" cy="621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57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602EE42A-B147-470C-9328-0DE486F892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" b="1712"/>
          <a:stretch/>
        </p:blipFill>
        <p:spPr>
          <a:xfrm>
            <a:off x="321733" y="321733"/>
            <a:ext cx="11548534" cy="621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7616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16C4EE78-0E1C-4236-B7BE-658A533D1C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" b="806"/>
          <a:stretch/>
        </p:blipFill>
        <p:spPr>
          <a:xfrm>
            <a:off x="321733" y="321733"/>
            <a:ext cx="11548534" cy="621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131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electronics, circuit&#10;&#10;Description automatically generated">
            <a:extLst>
              <a:ext uri="{FF2B5EF4-FFF2-40B4-BE49-F238E27FC236}">
                <a16:creationId xmlns:a16="http://schemas.microsoft.com/office/drawing/2014/main" id="{F7DDD51B-8FC2-4614-9E07-CB66D8E7C0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25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6369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E7077DB-FCFB-4867-A20F-7C381577B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Agenda (tentative)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5CC816B-AEC6-4FE1-84A0-7DAD5A6ED85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DAY 2</a:t>
            </a:r>
          </a:p>
          <a:p>
            <a:pPr lvl="1"/>
            <a:r>
              <a:rPr lang="en-US" dirty="0"/>
              <a:t>CUDA Memory Model</a:t>
            </a:r>
          </a:p>
          <a:p>
            <a:pPr lvl="1"/>
            <a:r>
              <a:rPr lang="en-US" dirty="0"/>
              <a:t>Unified Memory</a:t>
            </a:r>
          </a:p>
          <a:p>
            <a:pPr lvl="1"/>
            <a:r>
              <a:rPr lang="en-US" dirty="0"/>
              <a:t>Thread Hierarchy</a:t>
            </a:r>
          </a:p>
          <a:p>
            <a:pPr lvl="1"/>
            <a:r>
              <a:rPr lang="en-US" dirty="0"/>
              <a:t>Introduction to Shared Memory</a:t>
            </a:r>
          </a:p>
          <a:p>
            <a:r>
              <a:rPr lang="en-US" dirty="0"/>
              <a:t>DAY 3</a:t>
            </a:r>
          </a:p>
          <a:p>
            <a:pPr lvl="1"/>
            <a:r>
              <a:rPr lang="en-US" dirty="0"/>
              <a:t>Shared Memory</a:t>
            </a:r>
          </a:p>
          <a:p>
            <a:pPr lvl="1"/>
            <a:r>
              <a:rPr lang="en-US" dirty="0"/>
              <a:t>Memory - Best Practices</a:t>
            </a:r>
          </a:p>
          <a:p>
            <a:r>
              <a:rPr lang="en-US" dirty="0"/>
              <a:t>DAY 4</a:t>
            </a:r>
          </a:p>
          <a:p>
            <a:pPr lvl="1"/>
            <a:r>
              <a:rPr lang="en-US" dirty="0" err="1"/>
              <a:t>Asynchronicity</a:t>
            </a:r>
            <a:endParaRPr lang="en-US" dirty="0"/>
          </a:p>
          <a:p>
            <a:pPr lvl="1"/>
            <a:r>
              <a:rPr lang="en-US" dirty="0"/>
              <a:t>Streams</a:t>
            </a:r>
          </a:p>
          <a:p>
            <a:pPr lvl="1"/>
            <a:r>
              <a:rPr lang="en-US" dirty="0"/>
              <a:t>Dynamic Parallelism</a:t>
            </a:r>
          </a:p>
          <a:p>
            <a:pPr lvl="1"/>
            <a:r>
              <a:rPr lang="en-US" dirty="0"/>
              <a:t>CUDA SDK Samples</a:t>
            </a:r>
          </a:p>
          <a:p>
            <a:r>
              <a:rPr lang="en-US" dirty="0"/>
              <a:t>DAY 5</a:t>
            </a:r>
          </a:p>
          <a:p>
            <a:pPr lvl="1"/>
            <a:r>
              <a:rPr lang="en-US" dirty="0"/>
              <a:t>Scan/Reduction</a:t>
            </a:r>
          </a:p>
          <a:p>
            <a:pPr lvl="1"/>
            <a:r>
              <a:rPr lang="en-US" dirty="0"/>
              <a:t>Atomic operations</a:t>
            </a:r>
          </a:p>
          <a:p>
            <a:pPr lvl="1"/>
            <a:r>
              <a:rPr lang="en-US" dirty="0"/>
              <a:t>CUDA SDK Samples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65247BF-7BDA-4893-9BA3-612EC996AA5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DAY 6</a:t>
            </a:r>
          </a:p>
          <a:p>
            <a:pPr lvl="1"/>
            <a:r>
              <a:rPr lang="en-US" dirty="0"/>
              <a:t>Image Processing</a:t>
            </a:r>
          </a:p>
          <a:p>
            <a:pPr lvl="1"/>
            <a:r>
              <a:rPr lang="en-US" dirty="0"/>
              <a:t>Textures</a:t>
            </a:r>
          </a:p>
          <a:p>
            <a:pPr lvl="1"/>
            <a:r>
              <a:rPr lang="en-US" dirty="0"/>
              <a:t>Graphics Interop</a:t>
            </a:r>
          </a:p>
          <a:p>
            <a:pPr lvl="1"/>
            <a:r>
              <a:rPr lang="en-US" dirty="0"/>
              <a:t>CUDA SDK Samples</a:t>
            </a:r>
          </a:p>
          <a:p>
            <a:r>
              <a:rPr lang="en-US" dirty="0"/>
              <a:t>DAY 7</a:t>
            </a:r>
          </a:p>
          <a:p>
            <a:pPr lvl="1"/>
            <a:r>
              <a:rPr lang="en-US" dirty="0"/>
              <a:t>Profiling and Debugging</a:t>
            </a:r>
          </a:p>
          <a:p>
            <a:pPr lvl="1"/>
            <a:r>
              <a:rPr lang="en-US" dirty="0" err="1"/>
              <a:t>Nsight</a:t>
            </a:r>
            <a:endParaRPr lang="en-US" dirty="0"/>
          </a:p>
          <a:p>
            <a:r>
              <a:rPr lang="en-US" dirty="0"/>
              <a:t>DAY 8</a:t>
            </a:r>
          </a:p>
          <a:p>
            <a:pPr lvl="1"/>
            <a:r>
              <a:rPr lang="en-US" dirty="0"/>
              <a:t>Advanced Topics – Quick Peek</a:t>
            </a:r>
          </a:p>
          <a:p>
            <a:pPr lvl="1"/>
            <a:r>
              <a:rPr lang="en-US" dirty="0"/>
              <a:t>Tools/Libraries</a:t>
            </a:r>
          </a:p>
          <a:p>
            <a:pPr lvl="1"/>
            <a:r>
              <a:rPr lang="en-US" dirty="0"/>
              <a:t>Questions / Recap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F3284A7-5799-40C0-9D61-91BB811D2EF4}"/>
              </a:ext>
            </a:extLst>
          </p:cNvPr>
          <p:cNvSpPr txBox="1"/>
          <p:nvPr/>
        </p:nvSpPr>
        <p:spPr>
          <a:xfrm>
            <a:off x="3394954" y="6311901"/>
            <a:ext cx="4542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Feel free to suggest changes/additions!</a:t>
            </a:r>
          </a:p>
        </p:txBody>
      </p:sp>
    </p:spTree>
    <p:extLst>
      <p:ext uri="{BB962C8B-B14F-4D97-AF65-F5344CB8AC3E}">
        <p14:creationId xmlns:p14="http://schemas.microsoft.com/office/powerpoint/2010/main" val="419323978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04B0BE1C-26D5-40DE-B1A3-DAD7A12F6C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" b="806"/>
          <a:stretch/>
        </p:blipFill>
        <p:spPr>
          <a:xfrm>
            <a:off x="321733" y="321733"/>
            <a:ext cx="11548534" cy="621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3362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572DBEEE-6DD5-4832-8C2D-195B7BDA83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" b="346"/>
          <a:stretch/>
        </p:blipFill>
        <p:spPr>
          <a:xfrm>
            <a:off x="321733" y="321733"/>
            <a:ext cx="11548534" cy="621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6167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DF04530A-7E26-49AB-831D-C96BF8E9E4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" b="2158"/>
          <a:stretch/>
        </p:blipFill>
        <p:spPr>
          <a:xfrm>
            <a:off x="321733" y="321733"/>
            <a:ext cx="11548534" cy="621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2254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30F5C83B-9530-4FFF-A321-A38E5829C3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" b="1261"/>
          <a:stretch/>
        </p:blipFill>
        <p:spPr>
          <a:xfrm>
            <a:off x="321733" y="321733"/>
            <a:ext cx="11548534" cy="621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851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 descr="A picture containing text, electronics, circuit&#10;&#10;Description automatically generated">
            <a:extLst>
              <a:ext uri="{FF2B5EF4-FFF2-40B4-BE49-F238E27FC236}">
                <a16:creationId xmlns:a16="http://schemas.microsoft.com/office/drawing/2014/main" id="{F7DDD51B-8FC2-4614-9E07-CB66D8E7C0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25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74126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FEE29FD3-FD34-4932-94CA-80271DD794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62" r="-1" b="-1"/>
          <a:stretch/>
        </p:blipFill>
        <p:spPr>
          <a:xfrm>
            <a:off x="321733" y="321733"/>
            <a:ext cx="11548534" cy="621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9502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7AB15479-2401-45B7-8E8C-12FF610406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" b="806"/>
          <a:stretch/>
        </p:blipFill>
        <p:spPr>
          <a:xfrm>
            <a:off x="321733" y="321733"/>
            <a:ext cx="11548534" cy="621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1916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BAA0AD1F-367E-466E-9476-A0C0711D1E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" b="346"/>
          <a:stretch/>
        </p:blipFill>
        <p:spPr>
          <a:xfrm>
            <a:off x="321733" y="321733"/>
            <a:ext cx="11548534" cy="621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118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C27D046D-AF16-4ABD-A693-4DEA104CFE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" b="806"/>
          <a:stretch/>
        </p:blipFill>
        <p:spPr>
          <a:xfrm>
            <a:off x="321733" y="321733"/>
            <a:ext cx="11548534" cy="621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1856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828FC8DD-DA29-4568-BB61-6E113EA743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07" r="-1" b="-1"/>
          <a:stretch/>
        </p:blipFill>
        <p:spPr>
          <a:xfrm>
            <a:off x="321733" y="321733"/>
            <a:ext cx="11548534" cy="621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5545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 74">
            <a:extLst>
              <a:ext uri="{FF2B5EF4-FFF2-40B4-BE49-F238E27FC236}">
                <a16:creationId xmlns:a16="http://schemas.microsoft.com/office/drawing/2014/main" id="{EA9E6440-28AB-43CB-B9F2-B84F6A1877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7242" y="365124"/>
            <a:ext cx="5431537" cy="579729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991611-3A9D-40DE-92AB-1A963BDE5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338" y="704088"/>
            <a:ext cx="4804011" cy="11887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>
                <a:solidFill>
                  <a:schemeClr val="bg1"/>
                </a:solidFill>
              </a:rPr>
              <a:t>Dawn of GPGPU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87644A-382A-4E82-867F-32D2494477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338" y="2066544"/>
            <a:ext cx="4804011" cy="3781035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700" dirty="0">
                <a:solidFill>
                  <a:schemeClr val="bg1"/>
                </a:solidFill>
              </a:rPr>
              <a:t>Since 2005 – Shift to Parallelism rather than Transistor-density </a:t>
            </a:r>
          </a:p>
          <a:p>
            <a:r>
              <a:rPr lang="en-US" sz="1700" dirty="0">
                <a:solidFill>
                  <a:schemeClr val="bg1"/>
                </a:solidFill>
              </a:rPr>
              <a:t>GPUs are designed for massively parallel computation:</a:t>
            </a:r>
          </a:p>
          <a:p>
            <a:pPr lvl="1"/>
            <a:r>
              <a:rPr lang="en-US" sz="1700" dirty="0">
                <a:solidFill>
                  <a:schemeClr val="bg1"/>
                </a:solidFill>
              </a:rPr>
              <a:t>Vertex and Fragment Shaders run in parallel – data locality (Cg, GLSL, HLSL)</a:t>
            </a:r>
          </a:p>
          <a:p>
            <a:pPr lvl="1"/>
            <a:r>
              <a:rPr lang="en-US" sz="1700" dirty="0">
                <a:solidFill>
                  <a:schemeClr val="bg1"/>
                </a:solidFill>
              </a:rPr>
              <a:t>Graphics/Shading essentially floating point computation</a:t>
            </a:r>
          </a:p>
          <a:p>
            <a:r>
              <a:rPr lang="en-US" sz="1700" dirty="0">
                <a:solidFill>
                  <a:schemeClr val="bg1"/>
                </a:solidFill>
              </a:rPr>
              <a:t>GPGPU aimed to exploit graphics hardware for computation</a:t>
            </a:r>
          </a:p>
          <a:p>
            <a:r>
              <a:rPr lang="en-US" sz="1700" dirty="0">
                <a:solidFill>
                  <a:schemeClr val="bg1"/>
                </a:solidFill>
              </a:rPr>
              <a:t>CPU – high complexity, low latency</a:t>
            </a:r>
          </a:p>
          <a:p>
            <a:r>
              <a:rPr lang="en-US" sz="1700" dirty="0">
                <a:solidFill>
                  <a:schemeClr val="bg1"/>
                </a:solidFill>
              </a:rPr>
              <a:t>GPU – high throughput, data-centric</a:t>
            </a:r>
          </a:p>
          <a:p>
            <a:endParaRPr lang="en-US" sz="1700" dirty="0">
              <a:solidFill>
                <a:schemeClr val="bg1"/>
              </a:solidFill>
            </a:endParaRPr>
          </a:p>
          <a:p>
            <a:endParaRPr lang="en-US" sz="1700" dirty="0">
              <a:solidFill>
                <a:schemeClr val="bg1"/>
              </a:solidFill>
            </a:endParaRPr>
          </a:p>
          <a:p>
            <a:endParaRPr lang="en-US" sz="1700" dirty="0">
              <a:solidFill>
                <a:schemeClr val="bg1"/>
              </a:solidFill>
            </a:endParaRPr>
          </a:p>
          <a:p>
            <a:endParaRPr lang="en-US" sz="1700" dirty="0">
              <a:solidFill>
                <a:schemeClr val="bg1"/>
              </a:solidFill>
            </a:endParaRPr>
          </a:p>
        </p:txBody>
      </p:sp>
      <p:pic>
        <p:nvPicPr>
          <p:cNvPr id="2054" name="Picture 6" descr="How to Correctly Interpolate Vertex Attributes on a Parallelogram Using  Modern GPUs?">
            <a:extLst>
              <a:ext uri="{FF2B5EF4-FFF2-40B4-BE49-F238E27FC236}">
                <a16:creationId xmlns:a16="http://schemas.microsoft.com/office/drawing/2014/main" id="{E959888D-6754-4B04-BADB-F48F4EAB8C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53222" y="650311"/>
            <a:ext cx="2606040" cy="1624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PU vs GPU: What Are the Differences?">
            <a:extLst>
              <a:ext uri="{FF2B5EF4-FFF2-40B4-BE49-F238E27FC236}">
                <a16:creationId xmlns:a16="http://schemas.microsoft.com/office/drawing/2014/main" id="{9C81A25A-A34F-401C-83C9-E8BB05CD49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37" t="15563" r="18349" b="4497"/>
          <a:stretch/>
        </p:blipFill>
        <p:spPr bwMode="auto">
          <a:xfrm>
            <a:off x="9078718" y="619246"/>
            <a:ext cx="2606040" cy="1686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9E77E46F-6AC0-4ADA-82E8-B6F6CD9F5E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53222" y="3100023"/>
            <a:ext cx="5431536" cy="2729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307429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DC8F8FFF-650B-4042-A2AE-A8051B9700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" b="1261"/>
          <a:stretch/>
        </p:blipFill>
        <p:spPr>
          <a:xfrm>
            <a:off x="321733" y="321733"/>
            <a:ext cx="11548534" cy="621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6261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90B95CBE-FC8F-4592-8D89-363AE50325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" b="1261"/>
          <a:stretch/>
        </p:blipFill>
        <p:spPr>
          <a:xfrm>
            <a:off x="321733" y="321733"/>
            <a:ext cx="11548534" cy="621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0134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55750547-7BDE-4BA3-B9C6-DDA26E0613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" b="2158"/>
          <a:stretch/>
        </p:blipFill>
        <p:spPr>
          <a:xfrm>
            <a:off x="321733" y="321733"/>
            <a:ext cx="11548534" cy="621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0342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 descr="A picture containing text, electronics, circuit&#10;&#10;Description automatically generated">
            <a:extLst>
              <a:ext uri="{FF2B5EF4-FFF2-40B4-BE49-F238E27FC236}">
                <a16:creationId xmlns:a16="http://schemas.microsoft.com/office/drawing/2014/main" id="{F7DDD51B-8FC2-4614-9E07-CB66D8E7C0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25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41641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website&#10;&#10;Description automatically generated">
            <a:extLst>
              <a:ext uri="{FF2B5EF4-FFF2-40B4-BE49-F238E27FC236}">
                <a16:creationId xmlns:a16="http://schemas.microsoft.com/office/drawing/2014/main" id="{CF9A9913-0B92-4A4B-8DC2-5951FAAA3E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" b="806"/>
          <a:stretch/>
        </p:blipFill>
        <p:spPr>
          <a:xfrm>
            <a:off x="321733" y="321733"/>
            <a:ext cx="11548534" cy="621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3820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0AFA2D08-0653-43EA-9C38-AC8D4BF810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602" r="-1" b="-1"/>
          <a:stretch/>
        </p:blipFill>
        <p:spPr>
          <a:xfrm>
            <a:off x="321733" y="321733"/>
            <a:ext cx="11548534" cy="621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105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C68EE81D-C1CA-422B-A251-FDB3A9DB43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" b="2158"/>
          <a:stretch/>
        </p:blipFill>
        <p:spPr>
          <a:xfrm>
            <a:off x="321733" y="321733"/>
            <a:ext cx="11548534" cy="621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9810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EE77B69E-A58C-410C-A341-2B73E88A4F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" b="2158"/>
          <a:stretch/>
        </p:blipFill>
        <p:spPr>
          <a:xfrm>
            <a:off x="321733" y="321733"/>
            <a:ext cx="11548534" cy="621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8487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F536066F-88F0-485C-8AA1-9E33995297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" b="2158"/>
          <a:stretch/>
        </p:blipFill>
        <p:spPr>
          <a:xfrm>
            <a:off x="321733" y="321733"/>
            <a:ext cx="11548534" cy="621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8754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D3C9933F-108A-4922-B86A-B8E65EC0F6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" b="806"/>
          <a:stretch/>
        </p:blipFill>
        <p:spPr>
          <a:xfrm>
            <a:off x="321733" y="321733"/>
            <a:ext cx="11548534" cy="621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0493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371AF7-9384-475C-BB2F-1BE104A71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GPGPU Evolution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F170E346-B98B-43A6-A4DA-D36FF63284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032938" y="-6032938"/>
            <a:ext cx="126124" cy="12192000"/>
          </a:xfrm>
          <a:prstGeom prst="rect">
            <a:avLst/>
          </a:prstGeom>
          <a:solidFill>
            <a:srgbClr val="4472C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074" name="Picture 2" descr="NVIDIA GPU Architecture &amp;amp; CUDA Programming Environment | Alan Tatourian">
            <a:extLst>
              <a:ext uri="{FF2B5EF4-FFF2-40B4-BE49-F238E27FC236}">
                <a16:creationId xmlns:a16="http://schemas.microsoft.com/office/drawing/2014/main" id="{692296D4-BF80-406B-B5C2-55387CDABE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80700" y="1368438"/>
            <a:ext cx="10230595" cy="5422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430926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700A5CB0-268A-4AAE-85CF-A5974FE313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" b="1712"/>
          <a:stretch/>
        </p:blipFill>
        <p:spPr>
          <a:xfrm>
            <a:off x="321733" y="321733"/>
            <a:ext cx="11548534" cy="621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6344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A5659C09-9E27-4062-8A93-5DA74F3EB9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" b="2158"/>
          <a:stretch/>
        </p:blipFill>
        <p:spPr>
          <a:xfrm>
            <a:off x="321733" y="321733"/>
            <a:ext cx="11548534" cy="621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7113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0B6FD12B-3AB6-41B6-8397-EA3FFB2675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" b="1712"/>
          <a:stretch/>
        </p:blipFill>
        <p:spPr>
          <a:xfrm>
            <a:off x="321733" y="321733"/>
            <a:ext cx="11548534" cy="621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2379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BE8199FA-6750-4C36-8350-EE87CFE393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" b="806"/>
          <a:stretch/>
        </p:blipFill>
        <p:spPr>
          <a:xfrm>
            <a:off x="321733" y="321733"/>
            <a:ext cx="11548534" cy="621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0742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876496FC-C5DA-4FD8-9836-4DA4B2B296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" b="1712"/>
          <a:stretch/>
        </p:blipFill>
        <p:spPr>
          <a:xfrm>
            <a:off x="321733" y="321733"/>
            <a:ext cx="11548534" cy="621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6980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A38152D7-B3D8-4B12-980F-13C9A14C1B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" b="1261"/>
          <a:stretch/>
        </p:blipFill>
        <p:spPr>
          <a:xfrm>
            <a:off x="321733" y="321733"/>
            <a:ext cx="11548534" cy="621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4309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F9A57FF3-650E-480F-B53D-EC59C9C819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" b="2158"/>
          <a:stretch/>
        </p:blipFill>
        <p:spPr>
          <a:xfrm>
            <a:off x="321733" y="321733"/>
            <a:ext cx="11548534" cy="621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7357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BEADE681-749E-4F19-9E06-FAEE8F13D2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" b="806"/>
          <a:stretch/>
        </p:blipFill>
        <p:spPr>
          <a:xfrm>
            <a:off x="321733" y="321733"/>
            <a:ext cx="11548534" cy="621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2722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picture containing text, electronics, circuit&#10;&#10;Description automatically generated">
            <a:extLst>
              <a:ext uri="{FF2B5EF4-FFF2-40B4-BE49-F238E27FC236}">
                <a16:creationId xmlns:a16="http://schemas.microsoft.com/office/drawing/2014/main" id="{F7DDD51B-8FC2-4614-9E07-CB66D8E7C0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25" b="-1"/>
          <a:stretch/>
        </p:blipFill>
        <p:spPr>
          <a:xfrm>
            <a:off x="-9708" y="1282"/>
            <a:ext cx="12191980" cy="685671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99BA21D-93BD-4239-8D83-08E8469FA0F0}"/>
              </a:ext>
            </a:extLst>
          </p:cNvPr>
          <p:cNvSpPr txBox="1"/>
          <p:nvPr/>
        </p:nvSpPr>
        <p:spPr>
          <a:xfrm>
            <a:off x="778214" y="5077838"/>
            <a:ext cx="818481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Get the updated training content from:</a:t>
            </a:r>
          </a:p>
          <a:p>
            <a:r>
              <a:rPr lang="en-US" sz="2800" dirty="0">
                <a:solidFill>
                  <a:schemeClr val="bg1"/>
                </a:solidFill>
                <a:hlinkClick r:id="rId4"/>
              </a:rPr>
              <a:t>https://github.com/kbvis3d/toshiba-cuda-2021</a:t>
            </a:r>
            <a:endParaRPr lang="en-US" sz="2800" dirty="0">
              <a:solidFill>
                <a:schemeClr val="bg1"/>
              </a:solidFill>
            </a:endParaRPr>
          </a:p>
          <a:p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63335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8108D317-7CBD-4897-BD1F-959436D2A3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80DB30B-51F2-418D-B6DF-A9FAAB3CAB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5564" y="834888"/>
            <a:ext cx="4314645" cy="1268958"/>
          </a:xfrm>
        </p:spPr>
        <p:txBody>
          <a:bodyPr anchor="b">
            <a:normAutofit/>
          </a:bodyPr>
          <a:lstStyle/>
          <a:p>
            <a:r>
              <a:rPr lang="en-US" sz="3200" b="1"/>
              <a:t>CUDA Ecosystem</a:t>
            </a:r>
          </a:p>
        </p:txBody>
      </p:sp>
      <p:pic>
        <p:nvPicPr>
          <p:cNvPr id="4098" name="Picture 2" descr="Diagram&#10;&#10;Description automatically generated">
            <a:extLst>
              <a:ext uri="{FF2B5EF4-FFF2-40B4-BE49-F238E27FC236}">
                <a16:creationId xmlns:a16="http://schemas.microsoft.com/office/drawing/2014/main" id="{12DA5C4E-1342-4E39-99D9-9EF3D23797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81" r="21336" b="-1"/>
          <a:stretch/>
        </p:blipFill>
        <p:spPr bwMode="auto">
          <a:xfrm>
            <a:off x="20" y="10"/>
            <a:ext cx="6717436" cy="6857990"/>
          </a:xfrm>
          <a:custGeom>
            <a:avLst/>
            <a:gdLst/>
            <a:ahLst/>
            <a:cxnLst/>
            <a:rect l="l" t="t" r="r" b="b"/>
            <a:pathLst>
              <a:path w="6717456" h="6858000">
                <a:moveTo>
                  <a:pt x="0" y="0"/>
                </a:moveTo>
                <a:lnTo>
                  <a:pt x="6149468" y="0"/>
                </a:lnTo>
                <a:lnTo>
                  <a:pt x="6202448" y="162605"/>
                </a:lnTo>
                <a:cubicBezTo>
                  <a:pt x="6535625" y="1263763"/>
                  <a:pt x="6717456" y="2453207"/>
                  <a:pt x="6717456" y="3694043"/>
                </a:cubicBezTo>
                <a:cubicBezTo>
                  <a:pt x="6717456" y="4757617"/>
                  <a:pt x="6583866" y="5783433"/>
                  <a:pt x="6335883" y="6748259"/>
                </a:cubicBezTo>
                <a:lnTo>
                  <a:pt x="6305198" y="6858000"/>
                </a:lnTo>
                <a:lnTo>
                  <a:pt x="0" y="6858000"/>
                </a:lnTo>
                <a:close/>
              </a:path>
            </a:pathLst>
          </a:custGeom>
          <a:noFill/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D6297641-8B9F-4767-9606-8A11313227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89864" y="38793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D8F3CA65-EA00-46B4-9616-39E6853F7B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36172" y="2240371"/>
            <a:ext cx="42062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279BD8-BD00-4088-B8C6-800609F886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55563" y="2557587"/>
            <a:ext cx="4314645" cy="3717317"/>
          </a:xfrm>
        </p:spPr>
        <p:txBody>
          <a:bodyPr anchor="t">
            <a:normAutofit/>
          </a:bodyPr>
          <a:lstStyle/>
          <a:p>
            <a:r>
              <a:rPr lang="en-US" sz="1800"/>
              <a:t>HPC</a:t>
            </a:r>
          </a:p>
          <a:p>
            <a:r>
              <a:rPr lang="en-US" sz="1800"/>
              <a:t>Medical Imaging</a:t>
            </a:r>
          </a:p>
          <a:p>
            <a:r>
              <a:rPr lang="en-US" sz="1800"/>
              <a:t>Simulation</a:t>
            </a:r>
          </a:p>
          <a:p>
            <a:r>
              <a:rPr lang="en-US" sz="1800"/>
              <a:t>Graphics &amp; Visualization</a:t>
            </a:r>
          </a:p>
          <a:p>
            <a:r>
              <a:rPr lang="en-US" sz="1800"/>
              <a:t>Computer Vision</a:t>
            </a:r>
          </a:p>
          <a:p>
            <a:r>
              <a:rPr lang="en-US" sz="1800"/>
              <a:t>Data Science</a:t>
            </a:r>
          </a:p>
          <a:p>
            <a:r>
              <a:rPr lang="en-US" sz="1800"/>
              <a:t>Machine Learning, AI</a:t>
            </a:r>
          </a:p>
          <a:p>
            <a:r>
              <a:rPr lang="en-US" sz="1800"/>
              <a:t>Autonomous Vehicles</a:t>
            </a:r>
          </a:p>
          <a:p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3445862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321732"/>
            <a:ext cx="7058307" cy="1964266"/>
          </a:xfrm>
          <a:prstGeom prst="rect">
            <a:avLst/>
          </a:prstGeom>
          <a:solidFill>
            <a:srgbClr val="545540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348482-014F-4340-BA30-28333B4474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91260"/>
            <a:ext cx="6594189" cy="1625210"/>
          </a:xfrm>
        </p:spPr>
        <p:txBody>
          <a:bodyPr>
            <a:normAutofit/>
          </a:bodyPr>
          <a:lstStyle/>
          <a:p>
            <a:r>
              <a:rPr lang="en-US" b="1">
                <a:solidFill>
                  <a:srgbClr val="FFFFFF"/>
                </a:solidFill>
              </a:rPr>
              <a:t>Introduction to CUDA</a:t>
            </a:r>
          </a:p>
        </p:txBody>
      </p:sp>
      <p:pic>
        <p:nvPicPr>
          <p:cNvPr id="5122" name="Picture 2" descr="Table&#10;&#10;Description automatically generated with medium confidence">
            <a:extLst>
              <a:ext uri="{FF2B5EF4-FFF2-40B4-BE49-F238E27FC236}">
                <a16:creationId xmlns:a16="http://schemas.microsoft.com/office/drawing/2014/main" id="{44A8E013-8AD1-4C13-9CE0-A43148F97F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5" r="1417" b="-3"/>
          <a:stretch/>
        </p:blipFill>
        <p:spPr bwMode="auto">
          <a:xfrm>
            <a:off x="327547" y="2454903"/>
            <a:ext cx="7058306" cy="4080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6975" y="321732"/>
            <a:ext cx="4313293" cy="6214534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96AA7E-9A37-453F-BD31-1D3A876607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9319" y="917725"/>
            <a:ext cx="3424739" cy="4852362"/>
          </a:xfrm>
        </p:spPr>
        <p:txBody>
          <a:bodyPr anchor="ctr">
            <a:normAutofit/>
          </a:bodyPr>
          <a:lstStyle/>
          <a:p>
            <a:r>
              <a:rPr lang="en-US" sz="2400" dirty="0">
                <a:solidFill>
                  <a:srgbClr val="FFFFFF"/>
                </a:solidFill>
              </a:rPr>
              <a:t>Launched by Nvidia in 2006</a:t>
            </a:r>
          </a:p>
          <a:p>
            <a:r>
              <a:rPr lang="en-US" sz="2400" dirty="0">
                <a:solidFill>
                  <a:srgbClr val="FFFFFF"/>
                </a:solidFill>
              </a:rPr>
              <a:t>C-API for Parallel Computation</a:t>
            </a:r>
          </a:p>
          <a:p>
            <a:r>
              <a:rPr lang="en-US" sz="2400" dirty="0">
                <a:solidFill>
                  <a:srgbClr val="FFFFFF"/>
                </a:solidFill>
              </a:rPr>
              <a:t>Familiar syntax</a:t>
            </a:r>
          </a:p>
          <a:p>
            <a:r>
              <a:rPr lang="en-US" sz="2400" dirty="0">
                <a:solidFill>
                  <a:srgbClr val="FFFFFF"/>
                </a:solidFill>
              </a:rPr>
              <a:t>Easily scalable across GPUs</a:t>
            </a:r>
          </a:p>
          <a:p>
            <a:r>
              <a:rPr lang="en-US" sz="2400" dirty="0">
                <a:solidFill>
                  <a:srgbClr val="FFFFFF"/>
                </a:solidFill>
              </a:rPr>
              <a:t>CUDA Toolkit – compiler, toolchain, libraries, runtime</a:t>
            </a:r>
          </a:p>
          <a:p>
            <a:endParaRPr lang="en-US" sz="2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47815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hape&#10;&#10;Description automatically generated with low confidence">
            <a:extLst>
              <a:ext uri="{FF2B5EF4-FFF2-40B4-BE49-F238E27FC236}">
                <a16:creationId xmlns:a16="http://schemas.microsoft.com/office/drawing/2014/main" id="{010D4770-2831-4536-B371-1CF381690D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D62699-03FC-4BF3-A8E7-73652F301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CUDA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B173FE-73EA-4F71-AFB8-5B68E89F9E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Developer Zone: </a:t>
            </a:r>
            <a:r>
              <a:rPr lang="en-US" dirty="0">
                <a:solidFill>
                  <a:schemeClr val="bg1"/>
                </a:solidFill>
                <a:hlinkClick r:id="rId3"/>
              </a:rPr>
              <a:t>https://developer.nvidia.com/cuda-toolkit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Download: </a:t>
            </a:r>
            <a:r>
              <a:rPr lang="en-US" dirty="0">
                <a:solidFill>
                  <a:schemeClr val="bg1"/>
                </a:solidFill>
                <a:hlinkClick r:id="rId4"/>
              </a:rPr>
              <a:t>https://developer.nvidia.com/cuda-downloads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Documentation:</a:t>
            </a:r>
            <a:endParaRPr lang="en-US" dirty="0">
              <a:solidFill>
                <a:schemeClr val="bg1"/>
              </a:solidFill>
              <a:hlinkClick r:id="rId5"/>
            </a:endParaRPr>
          </a:p>
          <a:p>
            <a:pPr lvl="1"/>
            <a:r>
              <a:rPr lang="en-US" dirty="0">
                <a:solidFill>
                  <a:schemeClr val="bg1"/>
                </a:solidFill>
                <a:hlinkClick r:id="rId5"/>
              </a:rPr>
              <a:t>CUDA </a:t>
            </a:r>
            <a:r>
              <a:rPr lang="en-US" dirty="0" err="1">
                <a:solidFill>
                  <a:schemeClr val="bg1"/>
                </a:solidFill>
                <a:hlinkClick r:id="rId5"/>
              </a:rPr>
              <a:t>Programming_Guide</a:t>
            </a:r>
            <a:r>
              <a:rPr lang="en-US" dirty="0">
                <a:solidFill>
                  <a:schemeClr val="bg1"/>
                </a:solidFill>
              </a:rPr>
              <a:t> (</a:t>
            </a:r>
            <a:r>
              <a:rPr lang="en-US" dirty="0">
                <a:solidFill>
                  <a:schemeClr val="bg1"/>
                </a:solidFill>
                <a:hlinkClick r:id="rId6" action="ppaction://hlinkfile"/>
              </a:rPr>
              <a:t>PDF</a:t>
            </a:r>
            <a:r>
              <a:rPr lang="en-US" dirty="0">
                <a:solidFill>
                  <a:schemeClr val="bg1"/>
                </a:solidFill>
              </a:rPr>
              <a:t>)</a:t>
            </a:r>
          </a:p>
          <a:p>
            <a:pPr lvl="1"/>
            <a:r>
              <a:rPr lang="en-US" dirty="0">
                <a:solidFill>
                  <a:schemeClr val="bg1"/>
                </a:solidFill>
                <a:hlinkClick r:id="rId7"/>
              </a:rPr>
              <a:t>CUDA Best Practices</a:t>
            </a:r>
            <a:r>
              <a:rPr lang="en-US" dirty="0">
                <a:solidFill>
                  <a:schemeClr val="bg1"/>
                </a:solidFill>
              </a:rPr>
              <a:t> (</a:t>
            </a:r>
            <a:r>
              <a:rPr lang="en-US" dirty="0">
                <a:solidFill>
                  <a:schemeClr val="bg1"/>
                </a:solidFill>
                <a:hlinkClick r:id="rId8" action="ppaction://hlinkfile"/>
              </a:rPr>
              <a:t>PDF</a:t>
            </a:r>
            <a:r>
              <a:rPr lang="en-US" dirty="0">
                <a:solidFill>
                  <a:schemeClr val="bg1"/>
                </a:solidFill>
              </a:rPr>
              <a:t>)</a:t>
            </a:r>
          </a:p>
          <a:p>
            <a:r>
              <a:rPr lang="en-US" dirty="0">
                <a:solidFill>
                  <a:schemeClr val="bg1"/>
                </a:solidFill>
              </a:rPr>
              <a:t>Training: </a:t>
            </a:r>
            <a:r>
              <a:rPr lang="en-US" dirty="0">
                <a:solidFill>
                  <a:schemeClr val="bg1"/>
                </a:solidFill>
                <a:hlinkClick r:id="rId9"/>
              </a:rPr>
              <a:t>https://developer.nvidia.com/accelerated-computing-training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Nvidia Online Course Login: </a:t>
            </a:r>
            <a:r>
              <a:rPr lang="en-US" dirty="0">
                <a:solidFill>
                  <a:schemeClr val="bg1"/>
                </a:solidFill>
                <a:hlinkClick r:id="rId10"/>
              </a:rPr>
              <a:t>https://courses.nvidia.com/courses/course-v1:DLI+C-AC-01+V1/about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1430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421</TotalTime>
  <Words>394</Words>
  <Application>Microsoft Office PowerPoint</Application>
  <PresentationFormat>Widescreen</PresentationFormat>
  <Paragraphs>97</Paragraphs>
  <Slides>68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72" baseType="lpstr">
      <vt:lpstr>Arial</vt:lpstr>
      <vt:lpstr>Calibri</vt:lpstr>
      <vt:lpstr>Calibri Light</vt:lpstr>
      <vt:lpstr>Office Theme</vt:lpstr>
      <vt:lpstr>  Introduction to  Accelerated Computing using CUDA</vt:lpstr>
      <vt:lpstr>About KBVIS</vt:lpstr>
      <vt:lpstr>Agenda</vt:lpstr>
      <vt:lpstr>Agenda (tentative)</vt:lpstr>
      <vt:lpstr>Dawn of GPGPU</vt:lpstr>
      <vt:lpstr>GPGPU Evolution</vt:lpstr>
      <vt:lpstr>CUDA Ecosystem</vt:lpstr>
      <vt:lpstr>Introduction to CUDA</vt:lpstr>
      <vt:lpstr>CUDA Resources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 Accelerated Computing using CUDA</dc:title>
  <dc:creator>Graphics Guru</dc:creator>
  <cp:lastModifiedBy>Graphics Guru</cp:lastModifiedBy>
  <cp:revision>54</cp:revision>
  <dcterms:created xsi:type="dcterms:W3CDTF">2021-08-03T02:49:35Z</dcterms:created>
  <dcterms:modified xsi:type="dcterms:W3CDTF">2021-08-04T02:18:24Z</dcterms:modified>
</cp:coreProperties>
</file>